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96" r:id="rId2"/>
    <p:sldId id="261" r:id="rId3"/>
    <p:sldId id="256" r:id="rId4"/>
    <p:sldId id="285" r:id="rId5"/>
    <p:sldId id="262" r:id="rId6"/>
    <p:sldId id="267" r:id="rId7"/>
    <p:sldId id="292" r:id="rId8"/>
    <p:sldId id="293" r:id="rId9"/>
    <p:sldId id="294" r:id="rId10"/>
    <p:sldId id="295" r:id="rId11"/>
    <p:sldId id="286" r:id="rId12"/>
    <p:sldId id="288" r:id="rId13"/>
    <p:sldId id="289" r:id="rId14"/>
    <p:sldId id="290" r:id="rId15"/>
    <p:sldId id="291" r:id="rId16"/>
    <p:sldId id="297" r:id="rId17"/>
    <p:sldId id="264" r:id="rId18"/>
    <p:sldId id="265" r:id="rId19"/>
    <p:sldId id="300" r:id="rId20"/>
    <p:sldId id="298" r:id="rId21"/>
    <p:sldId id="299" r:id="rId22"/>
    <p:sldId id="274" r:id="rId23"/>
    <p:sldId id="301" r:id="rId24"/>
    <p:sldId id="275" r:id="rId25"/>
    <p:sldId id="279" r:id="rId26"/>
    <p:sldId id="280" r:id="rId27"/>
    <p:sldId id="282" r:id="rId28"/>
    <p:sldId id="284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958" autoAdjust="0"/>
    <p:restoredTop sz="94660"/>
  </p:normalViewPr>
  <p:slideViewPr>
    <p:cSldViewPr snapToGrid="0">
      <p:cViewPr>
        <p:scale>
          <a:sx n="75" d="100"/>
          <a:sy n="75" d="100"/>
        </p:scale>
        <p:origin x="90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F1E1-8B4C-42B6-9718-52DB9D1D6820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86FA58FC-F2ED-45CA-A5C7-EB69CB5F2193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6017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F1E1-8B4C-42B6-9718-52DB9D1D6820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58FC-F2ED-45CA-A5C7-EB69CB5F2193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6123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F1E1-8B4C-42B6-9718-52DB9D1D6820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58FC-F2ED-45CA-A5C7-EB69CB5F2193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7014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F1E1-8B4C-42B6-9718-52DB9D1D6820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58FC-F2ED-45CA-A5C7-EB69CB5F2193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9248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F1E1-8B4C-42B6-9718-52DB9D1D6820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58FC-F2ED-45CA-A5C7-EB69CB5F2193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472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F1E1-8B4C-42B6-9718-52DB9D1D6820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58FC-F2ED-45CA-A5C7-EB69CB5F2193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8199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F1E1-8B4C-42B6-9718-52DB9D1D6820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58FC-F2ED-45CA-A5C7-EB69CB5F2193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020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F1E1-8B4C-42B6-9718-52DB9D1D6820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58FC-F2ED-45CA-A5C7-EB69CB5F2193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7610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F1E1-8B4C-42B6-9718-52DB9D1D6820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58FC-F2ED-45CA-A5C7-EB69CB5F2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90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3F1E1-8B4C-42B6-9718-52DB9D1D6820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58FC-F2ED-45CA-A5C7-EB69CB5F2193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1535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D2F3F1E1-8B4C-42B6-9718-52DB9D1D6820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A58FC-F2ED-45CA-A5C7-EB69CB5F2193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5423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3F1E1-8B4C-42B6-9718-52DB9D1D6820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86FA58FC-F2ED-45CA-A5C7-EB69CB5F219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9152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media.collegeboard.com/digitalServices/pdf/ap/ap14_frq_statistics.pdf" TargetMode="External"/><Relationship Id="rId2" Type="http://schemas.openxmlformats.org/officeDocument/2006/relationships/hyperlink" Target="http://apcentral.collegeboard.com/apc/public/repository/ap10_frq_statistics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hyperlink" Target="https://www.facebook.com/tyson.doug" TargetMode="External"/><Relationship Id="rId7" Type="http://schemas.openxmlformats.org/officeDocument/2006/relationships/image" Target="../media/image30.jpeg"/><Relationship Id="rId2" Type="http://schemas.openxmlformats.org/officeDocument/2006/relationships/hyperlink" Target="mailto:tyson.doug@gmail.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rtysonstats.com" TargetMode="External"/><Relationship Id="rId5" Type="http://schemas.openxmlformats.org/officeDocument/2006/relationships/hyperlink" Target="http://www.linkedin.com/pub/doug-tyson/1b/687/819/" TargetMode="External"/><Relationship Id="rId4" Type="http://schemas.openxmlformats.org/officeDocument/2006/relationships/hyperlink" Target="https://twitter.com/tyson_dou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mrtysonstats.com/index.html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35608" y="321802"/>
            <a:ext cx="9390888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/>
              <a:t>AP Stats Webinar</a:t>
            </a:r>
            <a:r>
              <a:rPr lang="en-US" dirty="0"/>
              <a:t/>
            </a:r>
            <a:br>
              <a:rPr lang="en-US" dirty="0"/>
            </a:br>
            <a:r>
              <a:rPr lang="en-US" sz="3600" dirty="0" smtClean="0">
                <a:solidFill>
                  <a:srgbClr val="0070C0"/>
                </a:solidFill>
              </a:rPr>
              <a:t>Inference for Two Parameters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Monday,  </a:t>
            </a:r>
            <a:r>
              <a:rPr lang="en-US" sz="2400" dirty="0" smtClean="0"/>
              <a:t>22</a:t>
            </a:r>
            <a:r>
              <a:rPr lang="en-US" sz="2400" dirty="0" smtClean="0"/>
              <a:t> Feb </a:t>
            </a:r>
            <a:r>
              <a:rPr lang="en-US" sz="2400" dirty="0"/>
              <a:t>2016</a:t>
            </a:r>
            <a:r>
              <a:rPr lang="en-US" sz="2400" dirty="0" smtClean="0"/>
              <a:t>, </a:t>
            </a:r>
            <a:r>
              <a:rPr lang="en-US" sz="2400" dirty="0"/>
              <a:t>7:30-8:30PM EDT</a:t>
            </a:r>
            <a:br>
              <a:rPr lang="en-US" sz="2400" dirty="0"/>
            </a:br>
            <a:r>
              <a:rPr lang="en-US" sz="1200" dirty="0" smtClean="0"/>
              <a:t>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When you first log-on to the webinar you should hear music.  If you do not hear music, you will need to make adjustments so you have access to sound for the webinar.  </a:t>
            </a:r>
            <a:br>
              <a:rPr lang="en-US" sz="2400" dirty="0"/>
            </a:br>
            <a:r>
              <a:rPr lang="en-US" sz="1200" dirty="0" smtClean="0"/>
              <a:t>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Try the following</a:t>
            </a:r>
            <a:r>
              <a:rPr lang="en-US" sz="2400" dirty="0" smtClean="0"/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At the top of your screen, click on the </a:t>
            </a:r>
            <a:r>
              <a:rPr lang="en-US" sz="2400" b="1" dirty="0" smtClean="0">
                <a:solidFill>
                  <a:srgbClr val="FF0000"/>
                </a:solidFill>
              </a:rPr>
              <a:t>communicate</a:t>
            </a:r>
            <a:r>
              <a:rPr lang="en-US" sz="2400" dirty="0" smtClean="0"/>
              <a:t> tab.    </a:t>
            </a:r>
            <a:br>
              <a:rPr lang="en-US" sz="2400" dirty="0" smtClean="0"/>
            </a:br>
            <a:r>
              <a:rPr lang="en-US" sz="2400" dirty="0" smtClean="0"/>
              <a:t>Select </a:t>
            </a:r>
            <a:r>
              <a:rPr lang="en-US" sz="2400" b="1" dirty="0" smtClean="0">
                <a:solidFill>
                  <a:srgbClr val="FF0000"/>
                </a:solidFill>
              </a:rPr>
              <a:t>call using computer</a:t>
            </a:r>
            <a:r>
              <a:rPr lang="en-US" sz="2400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If </a:t>
            </a:r>
            <a:r>
              <a:rPr lang="en-US" sz="2400" dirty="0"/>
              <a:t>this still does not work, you may need to log-off and log back on using a different </a:t>
            </a:r>
            <a:r>
              <a:rPr lang="en-US" sz="2400" dirty="0" smtClean="0"/>
              <a:t>browser (</a:t>
            </a:r>
            <a:r>
              <a:rPr lang="en-US" sz="2400" b="1" dirty="0" smtClean="0">
                <a:solidFill>
                  <a:srgbClr val="FF0000"/>
                </a:solidFill>
              </a:rPr>
              <a:t>not </a:t>
            </a:r>
            <a:r>
              <a:rPr lang="en-US" sz="2400" b="1" dirty="0">
                <a:solidFill>
                  <a:srgbClr val="FF0000"/>
                </a:solidFill>
              </a:rPr>
              <a:t>Internet Explorer</a:t>
            </a:r>
            <a:r>
              <a:rPr lang="en-US" sz="2400" dirty="0" smtClean="0"/>
              <a:t>).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005651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Formulas</a:t>
            </a:r>
            <a:endParaRPr lang="en-US" cap="non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451579" y="2015732"/>
                <a:ext cx="5522245" cy="3450613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Formula for CI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Formula for Test Statistic under H</a:t>
                </a:r>
                <a:r>
                  <a:rPr lang="en-US" baseline="-25000" dirty="0" smtClean="0"/>
                  <a:t>0</a:t>
                </a:r>
                <a:r>
                  <a:rPr lang="en-US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2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−0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1−</m:t>
                                    </m:r>
                                    <m:sSub>
                                      <m:sSubPr>
                                        <m:ctrlP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̂"/>
                                            <m:ctrlP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  <m:t>𝑝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US" sz="2800" b="0" i="1" smtClean="0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</m:e>
                                </m:d>
                              </m:num>
                              <m:den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1−</m:t>
                                    </m:r>
                                    <m:sSub>
                                      <m:sSubPr>
                                        <m:ctrlPr>
                                          <a:rPr lang="en-US" sz="2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̂"/>
                                            <m:ctrlP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800" i="1">
                                                <a:latin typeface="Cambria Math" panose="02040503050406030204" pitchFamily="18" charset="0"/>
                                              </a:rPr>
                                              <m:t>𝑝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US" sz="2800" b="0" i="1" smtClean="0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</m:e>
                                </m:d>
                              </m:num>
                              <m:den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</m:e>
                        </m:rad>
                      </m:den>
                    </m:f>
                  </m:oMath>
                </a14:m>
                <a:r>
                  <a:rPr lang="en-US" dirty="0" smtClean="0"/>
                  <a:t>,    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51579" y="2015732"/>
                <a:ext cx="5522245" cy="3450613"/>
              </a:xfrm>
              <a:blipFill>
                <a:blip r:embed="rId2"/>
                <a:stretch>
                  <a:fillRect l="-993" t="-1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3373" y="2177647"/>
            <a:ext cx="5298044" cy="9053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5446" y="3338026"/>
            <a:ext cx="4498554" cy="22902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45462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Two Means</a:t>
            </a:r>
            <a:endParaRPr lang="en-US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(This content is non-negotiable.)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587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9049" y="2146499"/>
            <a:ext cx="4611253" cy="2990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tle 3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cap="none" dirty="0" smtClean="0"/>
                  <a:t>The Sampling Distribution of a </a:t>
                </a:r>
                <a:br>
                  <a:rPr lang="en-US" cap="none" dirty="0" smtClean="0"/>
                </a:br>
                <a:r>
                  <a:rPr lang="en-US" cap="none" dirty="0" smtClean="0"/>
                  <a:t>Difference in Sample Means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" name="Tit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587" t="-12209" b="-11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1451580" y="2015732"/>
                <a:ext cx="5467013" cy="3450613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Mean of </a:t>
                </a:r>
                <a:r>
                  <a:rPr lang="en-US" dirty="0"/>
                  <a:t>sampling </a:t>
                </a:r>
                <a:r>
                  <a:rPr lang="en-US" dirty="0" err="1"/>
                  <a:t>dist</a:t>
                </a:r>
                <a:r>
                  <a:rPr lang="en-US" dirty="0"/>
                  <a:t> </a:t>
                </a:r>
                <a:r>
                  <a:rPr lang="en-US" dirty="0" smtClean="0"/>
                  <a:t>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𝜇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2</m:t>
                        </m:r>
                      </m:sub>
                    </m:sSub>
                  </m:oMath>
                </a14:m>
                <a:endParaRPr lang="en-US" b="0" i="1" dirty="0" smtClean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 lvl="1"/>
                <a:r>
                  <a:rPr lang="en-US" dirty="0" smtClean="0"/>
                  <a:t>So,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is </a:t>
                </a:r>
                <a:r>
                  <a:rPr lang="en-US" dirty="0" smtClean="0"/>
                  <a:t>an unbiased estimator </a:t>
                </a:r>
                <a:r>
                  <a:rPr lang="en-US" dirty="0" smtClean="0"/>
                  <a:t>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2</m:t>
                        </m:r>
                      </m:sub>
                    </m:sSub>
                  </m:oMath>
                </a14:m>
                <a:endParaRPr lang="en-US" i="1" dirty="0" smtClean="0"/>
              </a:p>
              <a:p>
                <a:r>
                  <a:rPr lang="en-US" dirty="0" smtClean="0"/>
                  <a:t>Standard deviation of sampling </a:t>
                </a:r>
                <a:r>
                  <a:rPr lang="en-US" dirty="0" err="1"/>
                  <a:t>dist</a:t>
                </a:r>
                <a:r>
                  <a:rPr lang="en-US" dirty="0"/>
                  <a:t> </a:t>
                </a:r>
                <a:r>
                  <a:rPr lang="en-US" dirty="0" smtClean="0"/>
                  <a:t>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 smtClean="0">
                  <a:sym typeface="Symbol" panose="05050102010706020507" pitchFamily="18" charset="2"/>
                </a:endParaRPr>
              </a:p>
              <a:p>
                <a:pPr lvl="1"/>
                <a:r>
                  <a:rPr lang="en-US" dirty="0" smtClean="0">
                    <a:sym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𝜎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+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Exactly true for sampling with replacement</a:t>
                </a:r>
              </a:p>
              <a:p>
                <a:pPr lvl="1"/>
                <a:r>
                  <a:rPr lang="en-US" dirty="0" smtClean="0"/>
                  <a:t>Approximately true for </a:t>
                </a:r>
                <a:r>
                  <a:rPr lang="en-US" dirty="0"/>
                  <a:t>sampling </a:t>
                </a:r>
                <a:r>
                  <a:rPr lang="en-US" dirty="0" smtClean="0"/>
                  <a:t>without replacement as long as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box>
                      <m:box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</m:e>
                    </m:box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</m:oMath>
                </a14:m>
                <a:endParaRPr lang="en-US" dirty="0" smtClean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51580" y="2015732"/>
                <a:ext cx="5467013" cy="3450613"/>
              </a:xfrm>
              <a:blipFill>
                <a:blip r:embed="rId4"/>
                <a:stretch>
                  <a:fillRect l="-1003" t="-883" b="-8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6282383" y="5258991"/>
            <a:ext cx="5803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The Practice of Statistics</a:t>
            </a:r>
            <a:r>
              <a:rPr lang="en-US" dirty="0" smtClean="0"/>
              <a:t>, 5</a:t>
            </a:r>
            <a:r>
              <a:rPr lang="en-US" baseline="30000" dirty="0" smtClean="0"/>
              <a:t>th</a:t>
            </a:r>
            <a:r>
              <a:rPr lang="en-US" dirty="0" smtClean="0"/>
              <a:t> edition by Starnes, Tabor, et 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5822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tle 3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cap="none" dirty="0"/>
                  <a:t>The Sampling Distribution of a </a:t>
                </a:r>
                <a:br>
                  <a:rPr lang="en-US" cap="none" dirty="0"/>
                </a:br>
                <a:r>
                  <a:rPr lang="en-US" cap="none" dirty="0"/>
                  <a:t>Difference in Sample Means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" name="Tit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587" t="-12209" b="-11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1451579" y="2015732"/>
                <a:ext cx="4830804" cy="3450613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Shape of sampling </a:t>
                </a:r>
                <a:r>
                  <a:rPr lang="en-US" dirty="0" err="1"/>
                  <a:t>dist</a:t>
                </a:r>
                <a:r>
                  <a:rPr lang="en-US" dirty="0"/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is </a:t>
                </a:r>
                <a:r>
                  <a:rPr lang="en-US" dirty="0" smtClean="0"/>
                  <a:t>exactly </a:t>
                </a:r>
                <a:r>
                  <a:rPr lang="en-US" dirty="0"/>
                  <a:t>normal if both </a:t>
                </a:r>
                <a:r>
                  <a:rPr lang="en-US" dirty="0" smtClean="0"/>
                  <a:t>populations are normal</a:t>
                </a:r>
                <a:endParaRPr lang="en-US" dirty="0" smtClean="0"/>
              </a:p>
              <a:p>
                <a:r>
                  <a:rPr lang="en-US" dirty="0" smtClean="0"/>
                  <a:t>Shape of sampling </a:t>
                </a:r>
                <a:r>
                  <a:rPr lang="en-US" dirty="0" err="1" smtClean="0"/>
                  <a:t>dist</a:t>
                </a:r>
                <a:r>
                  <a:rPr lang="en-US" dirty="0" smtClean="0"/>
                  <a:t> </a:t>
                </a:r>
                <a:r>
                  <a:rPr lang="en-US" dirty="0" smtClean="0"/>
                  <a:t>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is approximately </a:t>
                </a:r>
                <a:r>
                  <a:rPr lang="en-US" dirty="0" smtClean="0"/>
                  <a:t>normal </a:t>
                </a:r>
                <a:r>
                  <a:rPr lang="en-US" dirty="0" smtClean="0"/>
                  <a:t>if b</a:t>
                </a:r>
                <a:r>
                  <a:rPr lang="en-US" dirty="0" smtClean="0"/>
                  <a:t>oth sample sizes are large (as a rule of thumb,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b="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b="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≥30</m:t>
                    </m:r>
                  </m:oMath>
                </a14:m>
                <a:r>
                  <a:rPr lang="en-US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</a:t>
                </a:r>
                <a:endParaRPr lang="en-US" dirty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51579" y="2015732"/>
                <a:ext cx="4830804" cy="3450613"/>
              </a:xfrm>
              <a:blipFill>
                <a:blip r:embed="rId3"/>
                <a:stretch>
                  <a:fillRect l="-1135" t="-177" r="-22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9049" y="2146499"/>
            <a:ext cx="4611253" cy="2990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6282383" y="5258991"/>
            <a:ext cx="5803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The Practice of Statistics</a:t>
            </a:r>
            <a:r>
              <a:rPr lang="en-US" dirty="0" smtClean="0"/>
              <a:t>, 5</a:t>
            </a:r>
            <a:r>
              <a:rPr lang="en-US" baseline="30000" dirty="0" smtClean="0"/>
              <a:t>th</a:t>
            </a:r>
            <a:r>
              <a:rPr lang="en-US" dirty="0" smtClean="0"/>
              <a:t> edition by Starnes, Tabor, et 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3135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Formulas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579" y="2015732"/>
            <a:ext cx="3301043" cy="4046401"/>
          </a:xfrm>
        </p:spPr>
        <p:txBody>
          <a:bodyPr>
            <a:normAutofit/>
          </a:bodyPr>
          <a:lstStyle/>
          <a:p>
            <a:r>
              <a:rPr lang="en-US" dirty="0"/>
              <a:t>Don’t need to memorize formulas, but “adjust” them from the formula sheet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formulas </a:t>
            </a:r>
            <a:r>
              <a:rPr lang="en-US" dirty="0" smtClean="0"/>
              <a:t>for inference can be built from the Formula Sheet</a:t>
            </a:r>
          </a:p>
          <a:p>
            <a:r>
              <a:rPr lang="en-US" dirty="0" smtClean="0"/>
              <a:t>Formulas do NOT need to be shown in FRQs, but might appear in MCQs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9063" y="2015732"/>
            <a:ext cx="5842495" cy="9984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1875" y="3176111"/>
            <a:ext cx="4856870" cy="24586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33781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Formulas</a:t>
            </a:r>
            <a:endParaRPr lang="en-US" cap="non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451579" y="2015732"/>
                <a:ext cx="5107717" cy="3922224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Formula for CI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Formula for Test Statistic under H</a:t>
                </a:r>
                <a:r>
                  <a:rPr lang="en-US" baseline="-25000" dirty="0" smtClean="0"/>
                  <a:t>0</a:t>
                </a:r>
                <a:r>
                  <a:rPr lang="en-US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2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sz="2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2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sz="2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2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−0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sz="2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  <m:t>𝑠</m:t>
                                      </m:r>
                                    </m:e>
                                    <m:sub>
                                      <m:r>
                                        <a:rPr lang="en-US" sz="2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sz="2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sz="2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sz="2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  <m:t>𝑠</m:t>
                                      </m:r>
                                    </m:e>
                                    <m:sub>
                                      <m:r>
                                        <a:rPr lang="en-US" sz="2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en-US" sz="2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sz="2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sym typeface="Symbol" panose="05050102010706020507" pitchFamily="18" charset="2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</m:den>
                      </m:f>
                    </m:oMath>
                  </m:oMathPara>
                </a14:m>
                <a:endParaRPr lang="en-US" sz="22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51579" y="2015732"/>
                <a:ext cx="5107717" cy="3922224"/>
              </a:xfrm>
              <a:blipFill>
                <a:blip r:embed="rId2"/>
                <a:stretch>
                  <a:fillRect l="-1074" t="-1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3373" y="2177647"/>
            <a:ext cx="5298044" cy="9053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3960" y="3169658"/>
            <a:ext cx="4856870" cy="24586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43551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Formulas – Degrees of Freedom</a:t>
            </a:r>
            <a:endParaRPr lang="en-US" cap="non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451579" y="2015732"/>
                <a:ext cx="5083333" cy="3922224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Option 1 (preferred) – Use the </a:t>
                </a:r>
                <a:r>
                  <a:rPr lang="en-US" i="1" dirty="0" err="1" smtClean="0"/>
                  <a:t>df</a:t>
                </a:r>
                <a:r>
                  <a:rPr lang="en-US" dirty="0" smtClean="0"/>
                  <a:t> reported by technology</a:t>
                </a:r>
              </a:p>
              <a:p>
                <a:r>
                  <a:rPr lang="en-US" sz="2200" dirty="0" smtClean="0"/>
                  <a:t>Option 2 (conservative) – Use the </a:t>
                </a:r>
                <a:r>
                  <a:rPr lang="en-US" sz="2200" i="1" dirty="0" err="1" smtClean="0"/>
                  <a:t>df</a:t>
                </a:r>
                <a:r>
                  <a:rPr lang="en-US" sz="2200" dirty="0" smtClean="0"/>
                  <a:t> that is the minimum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sz="2200" dirty="0" smtClean="0"/>
                  <a:t> </a:t>
                </a:r>
                <a:br>
                  <a:rPr lang="en-US" sz="2200" dirty="0" smtClean="0"/>
                </a:br>
                <a:r>
                  <a:rPr lang="en-US" sz="2200" dirty="0" smtClean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200" i="1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sz="2200" dirty="0"/>
                  <a:t> </a:t>
                </a:r>
                <a:endParaRPr lang="en-US" sz="22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51579" y="2015732"/>
                <a:ext cx="5083333" cy="3922224"/>
              </a:xfrm>
              <a:blipFill>
                <a:blip r:embed="rId2"/>
                <a:stretch>
                  <a:fillRect l="-1319" t="-1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3373" y="2177647"/>
            <a:ext cx="5298044" cy="9053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3960" y="3169658"/>
            <a:ext cx="4856870" cy="24586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069651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Teaching Ideas &amp; Tips</a:t>
            </a:r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val="6394799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Teaching </a:t>
            </a:r>
            <a:r>
              <a:rPr lang="en-US" cap="none" dirty="0" smtClean="0"/>
              <a:t>Inference for Two Parameters – </a:t>
            </a:r>
            <a:r>
              <a:rPr lang="en-US" cap="none" dirty="0"/>
              <a:t/>
            </a:r>
            <a:br>
              <a:rPr lang="en-US" cap="none" dirty="0"/>
            </a:br>
            <a:r>
              <a:rPr lang="en-US" cap="none" dirty="0" smtClean="0"/>
              <a:t>General Thoughts</a:t>
            </a:r>
            <a:endParaRPr lang="en-US" cap="non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51580" y="2015732"/>
            <a:ext cx="5701695" cy="4032643"/>
          </a:xfrm>
        </p:spPr>
        <p:txBody>
          <a:bodyPr>
            <a:normAutofit/>
          </a:bodyPr>
          <a:lstStyle/>
          <a:p>
            <a:r>
              <a:rPr lang="en-US" dirty="0" smtClean="0"/>
              <a:t>Difference in means vs. Mean difference</a:t>
            </a:r>
          </a:p>
          <a:p>
            <a:pPr lvl="1"/>
            <a:r>
              <a:rPr lang="en-US" dirty="0" smtClean="0"/>
              <a:t>Look to see if the data are paired!</a:t>
            </a:r>
          </a:p>
          <a:p>
            <a:pPr lvl="1"/>
            <a:r>
              <a:rPr lang="en-US" dirty="0" smtClean="0">
                <a:hlinkClick r:id="rId2"/>
              </a:rPr>
              <a:t>2010 APFRQ #5 (Fish)</a:t>
            </a:r>
            <a:r>
              <a:rPr lang="en-US" dirty="0" smtClean="0"/>
              <a:t> = difference in means</a:t>
            </a:r>
          </a:p>
          <a:p>
            <a:pPr lvl="1"/>
            <a:r>
              <a:rPr lang="en-US" dirty="0" smtClean="0">
                <a:hlinkClick r:id="rId3"/>
              </a:rPr>
              <a:t>2014 APFRQ #5 (Cars)</a:t>
            </a:r>
            <a:r>
              <a:rPr lang="en-US" dirty="0" smtClean="0"/>
              <a:t> = mean difference</a:t>
            </a:r>
            <a:endParaRPr lang="en-US" dirty="0"/>
          </a:p>
          <a:p>
            <a:r>
              <a:rPr lang="en-US" dirty="0" smtClean="0"/>
              <a:t>Inference for </a:t>
            </a:r>
            <a:r>
              <a:rPr lang="en-US" dirty="0"/>
              <a:t>t</a:t>
            </a:r>
            <a:r>
              <a:rPr lang="en-US" dirty="0" smtClean="0"/>
              <a:t>wo </a:t>
            </a:r>
            <a:r>
              <a:rPr lang="en-US" dirty="0" smtClean="0"/>
              <a:t>p</a:t>
            </a:r>
            <a:r>
              <a:rPr lang="en-US" dirty="0" smtClean="0"/>
              <a:t>arameters shows up regularly on the AP Exam</a:t>
            </a:r>
          </a:p>
          <a:p>
            <a:r>
              <a:rPr lang="en-US" dirty="0" smtClean="0"/>
              <a:t>Inference for experiments has different conditions &amp; allows for different conclusions to be drawn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7174" name="Picture 6" descr="https://pixabay.com/static/uploads/photo/2015/06/07/13/42/fish-800345_960_72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7153275" y="2089958"/>
            <a:ext cx="2670175" cy="17801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upload.wikimedia.org/wikipedia/commons/0/0d/Parking_lot_at_HAA_Kob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8217" y="4069069"/>
            <a:ext cx="2670466" cy="17803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22583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Teaching </a:t>
            </a:r>
            <a:r>
              <a:rPr lang="en-US" cap="none" dirty="0" smtClean="0"/>
              <a:t>Inference for Two Parameters – </a:t>
            </a:r>
            <a:r>
              <a:rPr lang="en-US" cap="none" dirty="0"/>
              <a:t/>
            </a:r>
            <a:br>
              <a:rPr lang="en-US" cap="none" dirty="0"/>
            </a:br>
            <a:r>
              <a:rPr lang="en-US" cap="none" dirty="0" smtClean="0"/>
              <a:t>The Exam and Formulas</a:t>
            </a:r>
            <a:endParaRPr lang="en-US" cap="non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51580" y="2015732"/>
            <a:ext cx="5595396" cy="3450613"/>
          </a:xfrm>
        </p:spPr>
        <p:txBody>
          <a:bodyPr>
            <a:normAutofit/>
          </a:bodyPr>
          <a:lstStyle/>
          <a:p>
            <a:r>
              <a:rPr lang="en-US" dirty="0" smtClean="0"/>
              <a:t>AP Exam FRQs – do not worry abou</a:t>
            </a:r>
            <a:r>
              <a:rPr lang="en-US" dirty="0" smtClean="0"/>
              <a:t>t writing out two-sample formulas on the AP Exam</a:t>
            </a:r>
          </a:p>
          <a:p>
            <a:r>
              <a:rPr lang="en-US" dirty="0" smtClean="0"/>
              <a:t>Why do I require the formulas for my own tests?</a:t>
            </a:r>
            <a:endParaRPr lang="en-US" dirty="0"/>
          </a:p>
          <a:p>
            <a:r>
              <a:rPr lang="en-US" dirty="0" smtClean="0"/>
              <a:t>AP Exam MCQs – it is possible the questions </a:t>
            </a:r>
            <a:r>
              <a:rPr lang="en-US" dirty="0"/>
              <a:t>about two-sample </a:t>
            </a:r>
            <a:r>
              <a:rPr lang="en-US" dirty="0" smtClean="0"/>
              <a:t>formulas will be </a:t>
            </a:r>
            <a:r>
              <a:rPr lang="en-US" dirty="0"/>
              <a:t>on the </a:t>
            </a:r>
            <a:r>
              <a:rPr lang="en-US" dirty="0" smtClean="0"/>
              <a:t>MCQ part of the AP Exam</a:t>
            </a:r>
          </a:p>
          <a:p>
            <a:r>
              <a:rPr lang="en-US" dirty="0" smtClean="0"/>
              <a:t>Remind students that </a:t>
            </a:r>
            <a:r>
              <a:rPr lang="en-US" dirty="0"/>
              <a:t>variances add for independent random </a:t>
            </a:r>
            <a:r>
              <a:rPr lang="en-US" dirty="0" smtClean="0"/>
              <a:t>variables!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2" descr="https://static.pexels.com/photos/5521/animal-green-fro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6976" y="4064611"/>
            <a:ext cx="2916905" cy="19446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upload.wikimedia.org/wikipedia/commons/6/6e/Schrecklicherpfeilgiftfrosch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1000" y="2009937"/>
            <a:ext cx="2587625" cy="19746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1076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35608" y="321802"/>
            <a:ext cx="939088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/>
              <a:t>AP Stats Webinar</a:t>
            </a:r>
            <a:r>
              <a:rPr lang="en-US" dirty="0"/>
              <a:t/>
            </a:r>
            <a:br>
              <a:rPr lang="en-US" dirty="0"/>
            </a:br>
            <a:r>
              <a:rPr lang="en-US" sz="3600" dirty="0">
                <a:solidFill>
                  <a:srgbClr val="0070C0"/>
                </a:solidFill>
              </a:rPr>
              <a:t>Inference for Two Parameters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Monday,  22 Feb 2016, 7:30-8:30PM </a:t>
            </a:r>
            <a:r>
              <a:rPr lang="en-US" sz="2400" dirty="0" smtClean="0"/>
              <a:t>EDT</a:t>
            </a:r>
          </a:p>
          <a:p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If you are still having sound issues, please use the “chat” feature to ask for help. </a:t>
            </a:r>
            <a:r>
              <a:rPr lang="en-US" sz="2400" dirty="0" smtClean="0"/>
              <a:t>Be </a:t>
            </a:r>
            <a:r>
              <a:rPr lang="en-US" sz="2400" dirty="0"/>
              <a:t>sure to select “All Panelists” when asking your questions, so our moderator can view your comments and </a:t>
            </a:r>
            <a:r>
              <a:rPr lang="en-US" sz="2400" dirty="0" smtClean="0"/>
              <a:t>help.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680895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Teaching </a:t>
            </a:r>
            <a:r>
              <a:rPr lang="en-US" cap="none" dirty="0" smtClean="0"/>
              <a:t>Inference for Two Parameters – </a:t>
            </a:r>
            <a:br>
              <a:rPr lang="en-US" cap="none" dirty="0" smtClean="0"/>
            </a:br>
            <a:r>
              <a:rPr lang="en-US" cap="none" dirty="0" smtClean="0"/>
              <a:t>The Four-step Process</a:t>
            </a:r>
            <a:endParaRPr lang="en-US" cap="non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51580" y="2638780"/>
            <a:ext cx="4729764" cy="34206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INTERVALS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STATE – define parameters and state confidence level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PLAN – give name (or formula) of procedure and check conditions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DO – perform calculations (give interval from calculator)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CONCLUDE – interpret interval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558821" y="2015732"/>
            <a:ext cx="62379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(</a:t>
            </a:r>
            <a:r>
              <a:rPr lang="en-US" sz="2000" i="1" dirty="0" smtClean="0"/>
              <a:t>The </a:t>
            </a:r>
            <a:r>
              <a:rPr lang="en-US" sz="2000" i="1" dirty="0"/>
              <a:t>Practice of Statistics</a:t>
            </a:r>
            <a:r>
              <a:rPr lang="en-US" sz="2000" dirty="0"/>
              <a:t>, 5</a:t>
            </a:r>
            <a:r>
              <a:rPr lang="en-US" sz="2000" baseline="30000" dirty="0"/>
              <a:t>th</a:t>
            </a:r>
            <a:r>
              <a:rPr lang="en-US" sz="2000" dirty="0"/>
              <a:t> edition by Starnes, Tabor, et al</a:t>
            </a:r>
            <a:r>
              <a:rPr lang="en-US" sz="2000" dirty="0" smtClean="0"/>
              <a:t>.)</a:t>
            </a:r>
            <a:endParaRPr lang="en-US" sz="2000" dirty="0"/>
          </a:p>
          <a:p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6749004" y="2638780"/>
            <a:ext cx="4552980" cy="3420644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/>
              <a:t>TESTS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STATE – hypotheses and significance level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PLAN – </a:t>
            </a:r>
            <a:r>
              <a:rPr lang="en-US" dirty="0"/>
              <a:t>give name (or formula) of procedure and check conditions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DO </a:t>
            </a:r>
            <a:r>
              <a:rPr lang="en-US" dirty="0"/>
              <a:t>– perform calculations (give </a:t>
            </a:r>
            <a:r>
              <a:rPr lang="en-US" dirty="0" smtClean="0"/>
              <a:t>test stat and </a:t>
            </a:r>
            <a:r>
              <a:rPr lang="en-US" i="1" dirty="0" smtClean="0"/>
              <a:t>p</a:t>
            </a:r>
            <a:r>
              <a:rPr lang="en-US" dirty="0" smtClean="0"/>
              <a:t>-value from </a:t>
            </a:r>
            <a:r>
              <a:rPr lang="en-US" dirty="0"/>
              <a:t>calculator)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CONCLUDE – write conclusion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1029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Teaching </a:t>
            </a:r>
            <a:r>
              <a:rPr lang="en-US" cap="none" dirty="0" smtClean="0"/>
              <a:t>Inference for Two Parameters – </a:t>
            </a:r>
            <a:r>
              <a:rPr lang="en-US" cap="none" dirty="0"/>
              <a:t/>
            </a:r>
            <a:br>
              <a:rPr lang="en-US" cap="none" dirty="0"/>
            </a:br>
            <a:r>
              <a:rPr lang="en-US" cap="none" dirty="0" smtClean="0"/>
              <a:t>Introducing Two Proportions</a:t>
            </a:r>
            <a:endParaRPr lang="en-US" cap="non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51580" y="2015732"/>
            <a:ext cx="5595396" cy="3450613"/>
          </a:xfrm>
        </p:spPr>
        <p:txBody>
          <a:bodyPr>
            <a:normAutofit/>
          </a:bodyPr>
          <a:lstStyle/>
          <a:p>
            <a:r>
              <a:rPr lang="en-US" dirty="0" smtClean="0"/>
              <a:t>M&amp;Ms Plain vs. Peanut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3074" name="Picture 2" descr="https://upload.wikimedia.org/wikipedia/commons/e/e5/Plain-M%26Ms-Pi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845749" y="2870667"/>
            <a:ext cx="3421576" cy="25956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www.niftynuthouse.com/images/P/m%26m%20peanut%20milk%20chocola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400" y="2172981"/>
            <a:ext cx="3858965" cy="25799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34808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AP Exam Questions</a:t>
            </a:r>
            <a:endParaRPr lang="en-US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5418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 </a:t>
            </a:r>
            <a:r>
              <a:rPr lang="en-US" dirty="0" smtClean="0"/>
              <a:t>APFRQ </a:t>
            </a:r>
            <a:r>
              <a:rPr lang="en-US" dirty="0" smtClean="0"/>
              <a:t>#4 </a:t>
            </a:r>
            <a:r>
              <a:rPr lang="en-US" dirty="0" smtClean="0"/>
              <a:t>– </a:t>
            </a:r>
            <a:r>
              <a:rPr lang="en-US" cap="none" dirty="0" smtClean="0"/>
              <a:t>Cholesterol Drugs</a:t>
            </a:r>
            <a:endParaRPr lang="en-US" cap="non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1650" y="1929954"/>
            <a:ext cx="6122186" cy="40767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218" name="Picture 2" descr="https://upload.wikimedia.org/wikipedia/commons/5/52/Red_and_blue_pil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3772" y="2975841"/>
            <a:ext cx="3509317" cy="19850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40688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 APFRQ #3 – </a:t>
            </a:r>
            <a:r>
              <a:rPr lang="en-US" cap="none" dirty="0" smtClean="0"/>
              <a:t>School Attendance</a:t>
            </a:r>
            <a:endParaRPr lang="en-US" cap="none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451580" y="2015732"/>
            <a:ext cx="4761933" cy="3450613"/>
          </a:xfrm>
        </p:spPr>
        <p:txBody>
          <a:bodyPr/>
          <a:lstStyle/>
          <a:p>
            <a:r>
              <a:rPr lang="en-US" dirty="0" smtClean="0"/>
              <a:t>Rubric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44" name="Picture 4" descr="https://pixabay.com/static/uploads/photo/2013/07/13/13/33/pills-161087_960_7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437" y="2015732"/>
            <a:ext cx="4058221" cy="387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690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Multiple Choice Questions (2008)</a:t>
            </a:r>
            <a:endParaRPr lang="en-US" cap="non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678" y="2032000"/>
            <a:ext cx="10492945" cy="35941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Oval 4"/>
          <p:cNvSpPr/>
          <p:nvPr/>
        </p:nvSpPr>
        <p:spPr>
          <a:xfrm>
            <a:off x="1544613" y="3960553"/>
            <a:ext cx="363557" cy="341523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899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Multiple Choice Questions (</a:t>
            </a:r>
            <a:r>
              <a:rPr lang="en-US" cap="none" dirty="0" smtClean="0"/>
              <a:t>2012)</a:t>
            </a:r>
            <a:endParaRPr lang="en-US" cap="non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5699" y="1980754"/>
            <a:ext cx="7355903" cy="47883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Oval 4"/>
          <p:cNvSpPr/>
          <p:nvPr/>
        </p:nvSpPr>
        <p:spPr>
          <a:xfrm>
            <a:off x="2695373" y="5806605"/>
            <a:ext cx="363557" cy="341523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136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Multiple Choice Questions (</a:t>
            </a:r>
            <a:r>
              <a:rPr lang="en-US" cap="none" dirty="0" smtClean="0"/>
              <a:t>2013)</a:t>
            </a:r>
            <a:endParaRPr lang="en-US" cap="non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1015" y="1981200"/>
            <a:ext cx="7564401" cy="4762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Oval 4"/>
          <p:cNvSpPr/>
          <p:nvPr/>
        </p:nvSpPr>
        <p:spPr>
          <a:xfrm>
            <a:off x="2785079" y="5281525"/>
            <a:ext cx="326421" cy="331876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72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Contact Me</a:t>
            </a:r>
            <a:endParaRPr lang="en-US" cap="none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451579" y="2110639"/>
            <a:ext cx="4114768" cy="3346017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3000" dirty="0" smtClean="0">
                <a:solidFill>
                  <a:schemeClr val="accent1">
                    <a:lumMod val="75000"/>
                  </a:schemeClr>
                </a:solidFill>
              </a:rPr>
              <a:t>Doug Tyson</a:t>
            </a:r>
            <a:r>
              <a:rPr lang="en-US" sz="2600" dirty="0" smtClean="0"/>
              <a:t>	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1900" dirty="0" smtClean="0"/>
              <a:t>Email:</a:t>
            </a:r>
            <a:r>
              <a:rPr lang="en-US" sz="1900" dirty="0"/>
              <a:t> </a:t>
            </a:r>
            <a:r>
              <a:rPr lang="en-US" sz="1900" dirty="0" smtClean="0">
                <a:hlinkClick r:id="rId2"/>
              </a:rPr>
              <a:t>tyson.doug@gmail.com</a:t>
            </a:r>
            <a:endParaRPr lang="en-US" sz="19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1900" dirty="0" smtClean="0"/>
              <a:t>FB: </a:t>
            </a:r>
            <a:r>
              <a:rPr lang="en-US" sz="1900" dirty="0" smtClean="0">
                <a:hlinkClick r:id="rId3"/>
              </a:rPr>
              <a:t>tyson.doug</a:t>
            </a:r>
            <a:endParaRPr lang="en-US" sz="19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1900" dirty="0" smtClean="0"/>
              <a:t>Twitter: </a:t>
            </a:r>
            <a:r>
              <a:rPr lang="en-US" sz="1900" dirty="0" smtClean="0">
                <a:hlinkClick r:id="rId4"/>
              </a:rPr>
              <a:t>@</a:t>
            </a:r>
            <a:r>
              <a:rPr lang="en-US" sz="1900" dirty="0" err="1" smtClean="0">
                <a:hlinkClick r:id="rId4"/>
              </a:rPr>
              <a:t>tyson_doug</a:t>
            </a:r>
            <a:endParaRPr lang="en-US" sz="19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1900" dirty="0" smtClean="0"/>
              <a:t>LI: </a:t>
            </a:r>
            <a:r>
              <a:rPr lang="en-US" sz="1900" dirty="0" smtClean="0">
                <a:hlinkClick r:id="rId5"/>
              </a:rPr>
              <a:t>tyson.doug</a:t>
            </a:r>
            <a:endParaRPr lang="en-US" sz="19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1900" dirty="0" smtClean="0"/>
              <a:t>URL: </a:t>
            </a:r>
            <a:r>
              <a:rPr lang="en-US" sz="1900" dirty="0" smtClean="0">
                <a:hlinkClick r:id="rId6"/>
              </a:rPr>
              <a:t>MrTysonStats.com</a:t>
            </a:r>
            <a:endParaRPr lang="en-US" sz="1900" dirty="0" smtClean="0"/>
          </a:p>
          <a:p>
            <a:pPr marL="514350" indent="-514350">
              <a:buNone/>
            </a:pPr>
            <a:endParaRPr lang="en-US" sz="2600" dirty="0"/>
          </a:p>
        </p:txBody>
      </p:sp>
      <p:pic>
        <p:nvPicPr>
          <p:cNvPr id="11266" name="Picture 2" descr="https://pbs.twimg.com/profile_images/2446842758/rltus95gyx92lpmy6skc_400x400.jpe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551" y="2383908"/>
            <a:ext cx="2190060" cy="21900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7" name="Picture 2" descr="https://fbcdn-sphotos-b-a.akamaihd.net/hphotos-ak-xpa1/v/t1.0-9/1002908_10151619527511298_1247404229_n.jpg?oh=17d5638d32ff9b3572350ba206e5754d&amp;oe=54C7453B&amp;__gda__=1420602340_ef112dd8a22812caf0a79eb3c000fa5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95676">
            <a:off x="7428361" y="2326823"/>
            <a:ext cx="2488055" cy="33174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881568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000" cap="none" dirty="0" smtClean="0"/>
              <a:t>Inference for Two Parameters</a:t>
            </a:r>
            <a:endParaRPr lang="en-US" sz="5000" cap="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1662588"/>
          </a:xfrm>
        </p:spPr>
        <p:txBody>
          <a:bodyPr>
            <a:normAutofit/>
          </a:bodyPr>
          <a:lstStyle/>
          <a:p>
            <a:pPr>
              <a:tabLst>
                <a:tab pos="8462963" algn="r"/>
              </a:tabLst>
            </a:pPr>
            <a:r>
              <a:rPr lang="en-US" cap="none" dirty="0" smtClean="0"/>
              <a:t>Doug Tyson	Files at </a:t>
            </a:r>
            <a:r>
              <a:rPr lang="en-US" cap="none" dirty="0" smtClean="0">
                <a:hlinkClick r:id="rId2"/>
              </a:rPr>
              <a:t>MrTysonStats.com</a:t>
            </a:r>
            <a:endParaRPr lang="en-US" cap="none" dirty="0" smtClean="0"/>
          </a:p>
          <a:p>
            <a:r>
              <a:rPr lang="en-US" cap="none" dirty="0" smtClean="0"/>
              <a:t>Central York High School</a:t>
            </a:r>
          </a:p>
          <a:p>
            <a:r>
              <a:rPr lang="en-US" cap="none" dirty="0" smtClean="0"/>
              <a:t>tyson.doug@gmail.com</a:t>
            </a:r>
          </a:p>
          <a:p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val="4173487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Brief Resume’ (My Apologies)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Member of the ASA/NCTM Joint Committee on Curriculum in Statistics (2016-2019)</a:t>
            </a:r>
          </a:p>
          <a:p>
            <a:r>
              <a:rPr lang="en-US" dirty="0"/>
              <a:t>AP Statistics Exam Reader </a:t>
            </a:r>
            <a:r>
              <a:rPr lang="en-US" dirty="0" smtClean="0"/>
              <a:t>and Table Leader</a:t>
            </a:r>
            <a:endParaRPr lang="en-US" dirty="0"/>
          </a:p>
          <a:p>
            <a:r>
              <a:rPr lang="en-US" dirty="0"/>
              <a:t>ASA National Poster Competition judge (2011-Present)</a:t>
            </a:r>
          </a:p>
          <a:p>
            <a:r>
              <a:rPr lang="en-US" dirty="0"/>
              <a:t>Contributor and supplements author for </a:t>
            </a:r>
            <a:r>
              <a:rPr lang="en-US" i="1" dirty="0"/>
              <a:t>The Practice of Statistics</a:t>
            </a:r>
            <a:r>
              <a:rPr lang="en-US" dirty="0"/>
              <a:t>, 5th edition (2013)</a:t>
            </a:r>
          </a:p>
          <a:p>
            <a:r>
              <a:rPr lang="en-US" dirty="0"/>
              <a:t>Presenter of two-day </a:t>
            </a:r>
            <a:r>
              <a:rPr lang="en-US" i="1" dirty="0"/>
              <a:t>AP Statistics Teacher Workshop</a:t>
            </a:r>
            <a:r>
              <a:rPr lang="en-US" dirty="0"/>
              <a:t> (2015)</a:t>
            </a:r>
          </a:p>
          <a:p>
            <a:r>
              <a:rPr lang="en-US" dirty="0"/>
              <a:t>Co-author of the College Board Curriculum Module on Random Sampling and Random Assignment (2012)</a:t>
            </a:r>
          </a:p>
          <a:p>
            <a:r>
              <a:rPr lang="en-US" dirty="0"/>
              <a:t>Co-leader of </a:t>
            </a:r>
            <a:r>
              <a:rPr lang="en-US" i="1" dirty="0"/>
              <a:t>Experienced AP Statistics Teacher</a:t>
            </a:r>
            <a:r>
              <a:rPr lang="en-US" dirty="0"/>
              <a:t> workshop (2014) </a:t>
            </a:r>
          </a:p>
          <a:p>
            <a:r>
              <a:rPr lang="en-US" dirty="0"/>
              <a:t>Co-leader of </a:t>
            </a:r>
            <a:r>
              <a:rPr lang="en-US" i="1" dirty="0"/>
              <a:t>Simulation Based Inference</a:t>
            </a:r>
            <a:r>
              <a:rPr lang="en-US" dirty="0"/>
              <a:t> workshop (2015)</a:t>
            </a:r>
          </a:p>
          <a:p>
            <a:r>
              <a:rPr lang="en-US" dirty="0"/>
              <a:t>Various workshops and sessions at NCTM regional and annual conferences (2011-2015)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572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smtClean="0"/>
              <a:t>Two Proportions</a:t>
            </a:r>
            <a:endParaRPr lang="en-US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(This content is non-negotiable.)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496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Inference for Two Parameters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1451580" y="2015732"/>
                <a:ext cx="6113303" cy="3450613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There are two independent random samples OR random assignment to two treatments!</a:t>
                </a:r>
                <a:endParaRPr lang="en-US" dirty="0" smtClean="0"/>
              </a:p>
              <a:p>
                <a:r>
                  <a:rPr lang="en-US" dirty="0" smtClean="0"/>
                  <a:t>Must </a:t>
                </a:r>
                <a:r>
                  <a:rPr lang="en-US" dirty="0" smtClean="0"/>
                  <a:t>know characteristics of two specific sampling distributions</a:t>
                </a:r>
              </a:p>
              <a:p>
                <a:pPr lvl="1"/>
                <a:r>
                  <a:rPr lang="en-US" dirty="0" smtClean="0"/>
                  <a:t>Difference in sample </a:t>
                </a:r>
                <a:r>
                  <a:rPr lang="en-US" dirty="0" smtClean="0"/>
                  <a:t>proportions,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Difference in sample </a:t>
                </a:r>
                <a:r>
                  <a:rPr lang="en-US" dirty="0" smtClean="0"/>
                  <a:t>means</a:t>
                </a:r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51580" y="2015732"/>
                <a:ext cx="6113303" cy="3450613"/>
              </a:xfrm>
              <a:blipFill>
                <a:blip r:embed="rId2"/>
                <a:stretch>
                  <a:fillRect l="-897" t="-1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https://upload.wikimedia.org/wikipedia/commons/d/d7/Elefants_comparative_anatom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883" y="2015732"/>
            <a:ext cx="3949288" cy="31495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5162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tle 3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cap="none" dirty="0" smtClean="0"/>
                  <a:t>The Sampling Distribution of a </a:t>
                </a:r>
                <a:r>
                  <a:rPr lang="en-US" cap="none" dirty="0" smtClean="0"/>
                  <a:t/>
                </a:r>
                <a:br>
                  <a:rPr lang="en-US" cap="none" dirty="0" smtClean="0"/>
                </a:br>
                <a:r>
                  <a:rPr lang="en-US" cap="none" dirty="0" smtClean="0"/>
                  <a:t>Difference in Sample Proportions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" name="Tit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587" t="-12209" b="-11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1451580" y="2015732"/>
                <a:ext cx="5467013" cy="3450613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Mean of </a:t>
                </a:r>
                <a:r>
                  <a:rPr lang="en-US" dirty="0"/>
                  <a:t>sampling </a:t>
                </a:r>
                <a:r>
                  <a:rPr lang="en-US" dirty="0" err="1"/>
                  <a:t>dist</a:t>
                </a:r>
                <a:r>
                  <a:rPr lang="en-US" dirty="0"/>
                  <a:t> </a:t>
                </a:r>
                <a:r>
                  <a:rPr lang="en-US" dirty="0" smtClean="0"/>
                  <a:t>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𝜇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2</m:t>
                        </m:r>
                      </m:sub>
                    </m:sSub>
                  </m:oMath>
                </a14:m>
                <a:endParaRPr lang="en-US" b="0" i="1" dirty="0" smtClean="0"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pPr lvl="1"/>
                <a:r>
                  <a:rPr lang="en-US" dirty="0" smtClean="0"/>
                  <a:t>So,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is </a:t>
                </a:r>
                <a:r>
                  <a:rPr lang="en-US" dirty="0" smtClean="0"/>
                  <a:t>an unbiased estimator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2</m:t>
                        </m:r>
                      </m:sub>
                    </m:sSub>
                  </m:oMath>
                </a14:m>
                <a:endParaRPr lang="en-US" i="1" dirty="0" smtClean="0"/>
              </a:p>
              <a:p>
                <a:r>
                  <a:rPr lang="en-US" dirty="0" smtClean="0"/>
                  <a:t>Standard deviation of sampling </a:t>
                </a:r>
                <a:r>
                  <a:rPr lang="en-US" dirty="0" err="1"/>
                  <a:t>dist</a:t>
                </a:r>
                <a:r>
                  <a:rPr lang="en-US" dirty="0"/>
                  <a:t> </a:t>
                </a:r>
                <a:r>
                  <a:rPr lang="en-US" dirty="0" smtClean="0"/>
                  <a:t>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 smtClean="0">
                  <a:sym typeface="Symbol" panose="05050102010706020507" pitchFamily="18" charset="2"/>
                </a:endParaRPr>
              </a:p>
              <a:p>
                <a:pPr lvl="1"/>
                <a:r>
                  <a:rPr lang="en-US" dirty="0" smtClean="0">
                    <a:sym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𝜎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1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1−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+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2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1−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r>
                  <a:rPr lang="en-US" dirty="0" smtClean="0"/>
                  <a:t> </a:t>
                </a:r>
              </a:p>
              <a:p>
                <a:pPr lvl="1"/>
                <a:r>
                  <a:rPr lang="en-US" dirty="0" smtClean="0"/>
                  <a:t>Exactly true for sampling with replacement</a:t>
                </a:r>
              </a:p>
              <a:p>
                <a:pPr lvl="1"/>
                <a:r>
                  <a:rPr lang="en-US" dirty="0" smtClean="0"/>
                  <a:t>Approximately true for </a:t>
                </a:r>
                <a:r>
                  <a:rPr lang="en-US" dirty="0"/>
                  <a:t>sampling </a:t>
                </a:r>
                <a:r>
                  <a:rPr lang="en-US" dirty="0" smtClean="0"/>
                  <a:t>without replacement as long as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box>
                      <m:box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</m:e>
                    </m:box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</m:oMath>
                </a14:m>
                <a:endParaRPr lang="en-US" dirty="0" smtClean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51580" y="2015732"/>
                <a:ext cx="5467013" cy="3450613"/>
              </a:xfrm>
              <a:blipFill>
                <a:blip r:embed="rId3"/>
                <a:stretch>
                  <a:fillRect l="-780" t="-8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0198" y="2148179"/>
            <a:ext cx="4800600" cy="2990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158205" y="5260671"/>
            <a:ext cx="5803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The Practice of Statistics</a:t>
            </a:r>
            <a:r>
              <a:rPr lang="en-US" dirty="0" smtClean="0"/>
              <a:t>, 5</a:t>
            </a:r>
            <a:r>
              <a:rPr lang="en-US" baseline="30000" dirty="0" smtClean="0"/>
              <a:t>th</a:t>
            </a:r>
            <a:r>
              <a:rPr lang="en-US" dirty="0" smtClean="0"/>
              <a:t> edition by Starnes, Tabor, et 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4181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tle 3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cap="none" dirty="0"/>
                  <a:t>The Sampling Distribution of a </a:t>
                </a:r>
                <a:br>
                  <a:rPr lang="en-US" cap="none" dirty="0"/>
                </a:br>
                <a:r>
                  <a:rPr lang="en-US" cap="none" dirty="0"/>
                  <a:t>Difference in Sample Proportions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" name="Tit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587" t="-12209" b="-11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1451579" y="2015732"/>
                <a:ext cx="4113843" cy="3450613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Shape of sampling </a:t>
                </a:r>
                <a:r>
                  <a:rPr lang="en-US" dirty="0" err="1" smtClean="0"/>
                  <a:t>dist</a:t>
                </a:r>
                <a:r>
                  <a:rPr lang="en-US" dirty="0" smtClean="0"/>
                  <a:t> </a:t>
                </a:r>
                <a:r>
                  <a:rPr lang="en-US" dirty="0" smtClean="0"/>
                  <a:t>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is approximately </a:t>
                </a:r>
                <a:r>
                  <a:rPr lang="en-US" dirty="0" smtClean="0"/>
                  <a:t>normal </a:t>
                </a:r>
                <a:r>
                  <a:rPr lang="en-US" dirty="0" smtClean="0"/>
                  <a:t>if all of the following: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≥10</m:t>
                    </m:r>
                  </m:oMath>
                </a14:m>
                <a:endParaRPr lang="en-US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≥10</m:t>
                    </m:r>
                  </m:oMath>
                </a14:m>
                <a:endParaRPr lang="en-US" dirty="0" smtClean="0"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≥10</m:t>
                    </m:r>
                  </m:oMath>
                </a14:m>
                <a:endParaRPr lang="en-US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≥10</m:t>
                    </m:r>
                  </m:oMath>
                </a14:m>
                <a:endParaRPr lang="en-US" dirty="0"/>
              </a:p>
              <a:p>
                <a:pPr marL="457200" lvl="1" indent="0">
                  <a:buNone/>
                </a:pPr>
                <a:endParaRPr lang="en-US" dirty="0" smtClean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51579" y="2015732"/>
                <a:ext cx="4113843" cy="3450613"/>
              </a:xfrm>
              <a:blipFill>
                <a:blip r:embed="rId3"/>
                <a:stretch>
                  <a:fillRect l="-1333" t="-177" r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2509" y="2054014"/>
            <a:ext cx="4800600" cy="2990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740516" y="5166506"/>
            <a:ext cx="5803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The Practice of Statistics</a:t>
            </a:r>
            <a:r>
              <a:rPr lang="en-US" dirty="0" smtClean="0"/>
              <a:t>, 5</a:t>
            </a:r>
            <a:r>
              <a:rPr lang="en-US" baseline="30000" dirty="0" smtClean="0"/>
              <a:t>th</a:t>
            </a:r>
            <a:r>
              <a:rPr lang="en-US" dirty="0" smtClean="0"/>
              <a:t> edition by Starnes, Tabor, et 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483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Formulas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579" y="2015732"/>
            <a:ext cx="3176405" cy="385449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Don’t need to memorize formulas, but “adjust” them from the formula sheet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formulas for inference can be built from the Formula Sheet</a:t>
            </a:r>
          </a:p>
          <a:p>
            <a:r>
              <a:rPr lang="en-US" dirty="0" smtClean="0"/>
              <a:t>Formulas do NOT need to be shown in FRQs, but might appear in MCQs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9063" y="2015732"/>
            <a:ext cx="5842495" cy="9984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1136" y="3176111"/>
            <a:ext cx="4960846" cy="25256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48487053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Custom 1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D60536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361</TotalTime>
  <Words>605</Words>
  <Application>Microsoft Office PowerPoint</Application>
  <PresentationFormat>Widescreen</PresentationFormat>
  <Paragraphs>120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Cambria Math</vt:lpstr>
      <vt:lpstr>Gill Sans MT</vt:lpstr>
      <vt:lpstr>Symbol</vt:lpstr>
      <vt:lpstr>Gallery</vt:lpstr>
      <vt:lpstr>PowerPoint Presentation</vt:lpstr>
      <vt:lpstr>PowerPoint Presentation</vt:lpstr>
      <vt:lpstr>Inference for Two Parameters</vt:lpstr>
      <vt:lpstr>Brief Resume’ (My Apologies)</vt:lpstr>
      <vt:lpstr>Two Proportions</vt:lpstr>
      <vt:lpstr>Inference for Two Parameters</vt:lpstr>
      <vt:lpstr>The Sampling Distribution of a  Difference in Sample Proportions p ̂_1-p ̂_2</vt:lpstr>
      <vt:lpstr>The Sampling Distribution of a  Difference in Sample Proportions p ̂_1-p ̂_2</vt:lpstr>
      <vt:lpstr>Formulas</vt:lpstr>
      <vt:lpstr>Formulas</vt:lpstr>
      <vt:lpstr>Two Means</vt:lpstr>
      <vt:lpstr>The Sampling Distribution of a  Difference in Sample Means x ̅_1-x ̅_2</vt:lpstr>
      <vt:lpstr>The Sampling Distribution of a  Difference in Sample Means x ̅_1-x ̅_2</vt:lpstr>
      <vt:lpstr>Formulas</vt:lpstr>
      <vt:lpstr>Formulas</vt:lpstr>
      <vt:lpstr>Formulas – Degrees of Freedom</vt:lpstr>
      <vt:lpstr>Teaching Ideas &amp; Tips</vt:lpstr>
      <vt:lpstr>Teaching Inference for Two Parameters –  General Thoughts</vt:lpstr>
      <vt:lpstr>Teaching Inference for Two Parameters –  The Exam and Formulas</vt:lpstr>
      <vt:lpstr>Teaching Inference for Two Parameters –  The Four-step Process</vt:lpstr>
      <vt:lpstr>Teaching Inference for Two Parameters –  Introducing Two Proportions</vt:lpstr>
      <vt:lpstr>AP Exam Questions</vt:lpstr>
      <vt:lpstr>2011 APFRQ #4 – Cholesterol Drugs</vt:lpstr>
      <vt:lpstr>2014 APFRQ #3 – School Attendance</vt:lpstr>
      <vt:lpstr>Multiple Choice Questions (2008)</vt:lpstr>
      <vt:lpstr>Multiple Choice Questions (2012)</vt:lpstr>
      <vt:lpstr>Multiple Choice Questions (2013)</vt:lpstr>
      <vt:lpstr>Contact 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Doug Tyson</dc:creator>
  <cp:lastModifiedBy>Doug Tyson</cp:lastModifiedBy>
  <cp:revision>45</cp:revision>
  <dcterms:created xsi:type="dcterms:W3CDTF">2016-01-11T21:19:32Z</dcterms:created>
  <dcterms:modified xsi:type="dcterms:W3CDTF">2016-02-21T22:17:54Z</dcterms:modified>
</cp:coreProperties>
</file>